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57" r:id="rId4"/>
    <p:sldId id="299" r:id="rId5"/>
    <p:sldId id="260" r:id="rId6"/>
    <p:sldId id="300" r:id="rId7"/>
    <p:sldId id="301" r:id="rId8"/>
    <p:sldId id="313" r:id="rId9"/>
    <p:sldId id="307" r:id="rId10"/>
    <p:sldId id="304" r:id="rId11"/>
    <p:sldId id="305" r:id="rId12"/>
    <p:sldId id="306" r:id="rId13"/>
    <p:sldId id="308" r:id="rId14"/>
    <p:sldId id="302" r:id="rId15"/>
    <p:sldId id="259" r:id="rId16"/>
    <p:sldId id="309" r:id="rId17"/>
    <p:sldId id="310" r:id="rId18"/>
    <p:sldId id="312" r:id="rId19"/>
    <p:sldId id="258" r:id="rId20"/>
    <p:sldId id="30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13:15:43.2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77,'11'0,"0"2,-1-1,1 1,10 4,38 7,395-10,-233-6,-165 2,0 3,-1 2,102 20,-98-13,0-3,1-3,-1-2,79-7,-15 2,1396 2,-1500-1,0-1,32-8,34-2,60 13,59-2,-128-11,-50 7,47-4,54-3,-80 6,53 0,1120 7,-1202-3,0 1,35-9,-34 5,1 2,25-2,64 4,-57 2,0-2,84-13,-75 7,1 1,-1 4,62 5,-6 0,41-16,-104 6,58 0,1432 8,-1516 1,56 9,-55-5,54 2,98-11,136 5,-229 10,-50-6,60 1,574-8,-644 3,57 9,-56-5,53 2,18-10,73 3,-99 11,-51-7,0-2,31 2,16-6,-34 0,0 1,-1 2,1 1,36 8,-46-6,1-1,-1-2,47-2,-62 0,11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3:31:3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 24575,'169'0'95,"889"14"-2759,269-1-2405,-818-16 4017,2292 3-1783,-2661 0 6169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13:15:44.9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0,'30'0,"-1"1,1 2,40 8,-25-4,0-2,0-2,84-6,-30 1,526 2,-607 1,1 1,34 8,-34-6,1 0,25 1,647-3,-338-5,-307 3,9-1,0 2,84 14,-96-9,0-3,0-1,51-4,76 3,-104 11,-49-7,0-2,28 2,53-4,-77-2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13:17:46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29,'7'-1,"1"0,0 0,0-1,12-5,25-4,295 6,-185 8,2754-3,-2878 1,57 11,-55-7,52 3,-53-6,43 8,21 1,44 2,35 1,950-15,-1096 2,54 10,-53-5,52 1,-46-7,27 0,111 15,-89-6,1-4,116-7,-59 0,588 2,-713-1,-1-1,36-8,-34 5,0 2,28-2,107 6,66-2,-137-11,-52 7,54-3,662 9,-719-3,56-9,-54 5,52-2,45 11,94-5,-147-10,-51 7,0 2,31-2,-11 6,-28 0,0 0,0-1,0-1,27-5,-26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13:17:48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0,'1650'0,"-1455"15,-74-3,146 23,-167-18,144 5,-87-9,9-1,696-13,-832 0,55-11,-55 7,54-3,61 10,108-4,-153-9,-56 4,58 0,742 8,-814 1,54 9,-54-6,52 3,441-9,-495 2,56 11,-55-7,54 3,115-9,-176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13:17:55.1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0 107,'701'0,"-655"-2,51-10,-50 6,46-1,543 8,-620-2,0 0,0-2,17-4,36-5,20-1,-63 8,-1 1,33-1,-28 6,-1-2,1-2,41-7,-27 3,-1 2,1 2,0 2,45 4,11 0,3063-3,-3144 1,0 1,32 7,33 4,460-12,-264-3,-244 4,55 9,25 2,-17-12,-22 0,98 11,-69-2,197-7,-144-6,1467 3,-1597-1,52-10,23-2,624 12,-354 3,-331 0,52 8,-52-3,55-1,24-7,-101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13:17:57.4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52,'1943'0,"-1918"-2,0 0,27-7,44-4,405 14,-473-2,56-11,-54 7,52-3,365 9,-425-1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3:31:19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24575,'381'15'0,"116"22"0,-292-27-289,107 3-256,1097-14-757,-1371 1-4753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3:31:28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24575,'341'15'0,"638"47"-3420,4-41 116,683-18-226,-906-4 3615,-658 1 1893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3:31:33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24575,'22'0'-24,"741"15"-711,-326-3-860,99 6-774,428 19-363,-515-28 2959,694 0-983,-900-9 684,-154 0-63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4353-38C1-DE9E-34C7-D6CD0E741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B8E13-F367-1443-F8EF-4034C05DD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67A9B-648A-CD12-469D-7D14E90A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CA9A8-7DF6-9145-1172-A92031773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ED48B-0646-8F5E-DC6F-1770A1AA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202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A727-70EA-D1DE-815F-249E57DF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504540-E3F4-8B6C-8464-947CF3541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21815-508A-D2EF-74AD-123C857E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B09DD-516A-79AE-5D30-ECA3205D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2FCBB-DBD3-FB30-730B-BFEFD53D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46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192794-A8C8-C6AB-B00D-4E6641E70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A5563-FBB1-368A-9876-152887BF4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C6EAD-F903-8426-74B0-FA197342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4DC3C-F929-EB17-2E9A-C15C05DB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0631-9F3B-7715-CE59-5FB93982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043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0BAD-2BA4-265E-69AC-E15CC7A9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6864-D30D-8332-4F84-9F4A19A97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FCA50-0DC5-FC60-1740-CC8658A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31A4A-1A72-3975-D255-935D303A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84118-9CF6-2CD3-55E3-119AD613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794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16A2-2EB2-A047-0351-7B1FED33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E610E-26DB-FCC4-1766-21B30C315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10BAA-3F61-A1AA-F33D-F4ED770C0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29BF-DD4D-B155-F3FA-4D23D97B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21AEA-A89C-39E3-8169-710754DA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537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B72D-777A-8595-B766-89C461B6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9EC9-9E15-51C2-8040-78C53D1ED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566F2-5234-1D40-1216-511161A3A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154E2-01D7-432D-0FBE-54583CA8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FEAFA-B61E-6E55-DD6F-D264AC31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2BB4D-DA06-562A-CB41-93269EA8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284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24FF-06F8-8732-EF9E-82EE24B6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9A18C-E9BF-A889-FE72-9519D59B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6F3DA-256A-885F-F0E7-0724B3057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4CA46-3AE4-763E-D2BD-186BDC286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5A3D5-57A1-DEBD-BE46-5E3DEF7C0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A1E9D0-4507-9694-7A84-F311DC8DF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0357BF-10D9-6183-3C9E-3E0B4118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133B6-8895-C1EB-9EC4-116E1936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036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0EB2-FF82-D81A-BE85-E7DA600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26F03-7688-C3E8-9DCE-53F9ABDD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F2F3F-CDB5-E7C0-347F-8E0C9074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B7A58-BDC6-192A-FAD8-5C0417AD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23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88EDF-B29C-B44F-CBD9-7E79AD3E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89E48-116D-5D35-4CB6-8E2D14E1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9A8B-A541-8344-6AF3-C90E5239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6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9BA6-762F-748F-044E-DD46503A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3300-7C00-F164-FFC5-78130CF48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982A3-9C79-13CE-0628-96B2E1858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417EC-1DDA-D075-A8DF-3C372422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DF641-4A7A-F3DA-8829-9ECFDB83D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7C97-FBEA-DFB1-B2B5-2D51A8E3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95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709C-E5C4-DB36-878B-4B84ED76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DB9B03-4B44-1F3B-3CEE-4D5CF2C6E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FA03E-23F9-2670-6544-D9E3B04E2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3C60C-941E-3654-886F-A616CE63A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A7665-4A7C-1D91-AFF1-CB880D63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DCDBA-467A-AA6B-D550-02973EC1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2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EAD9E7-A3DA-12C9-798B-387752CE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FFA2E-F0F5-6EB4-6813-EA0E51922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7F9F3-C15B-9AA6-3F85-F45462B53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3B470-B46F-44F1-931D-5CAFF27C1B90}" type="datetimeFigureOut">
              <a:rPr lang="en-CA" smtClean="0"/>
              <a:t>26-Apr-2023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1E1D-FC9C-BF6E-36E5-461C200FE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80D19-F642-7D30-5584-CCE6A4D44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F0573-30F0-4D85-B64E-8985E4A0A3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99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D625-7236-ACAD-9ED2-11629EF10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48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Spring Committee Meeting</a:t>
            </a:r>
            <a:br>
              <a:rPr lang="en-CA" dirty="0"/>
            </a:br>
            <a:r>
              <a:rPr lang="en-CA" sz="4000" b="1" dirty="0"/>
              <a:t>Current Continuity in Auroral System Science:</a:t>
            </a:r>
            <a:br>
              <a:rPr lang="en-CA" b="1" dirty="0"/>
            </a:br>
            <a:r>
              <a:rPr lang="en-CA" sz="3600" b="1" dirty="0"/>
              <a:t>A 3D Modelling Approach to Current Closure in Non-Sheetlike Auroral Arcs</a:t>
            </a:r>
            <a:endParaRPr lang="en-C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2BF7D-9156-9F9E-768B-880E4536D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6334"/>
            <a:ext cx="9144000" cy="2873189"/>
          </a:xfrm>
        </p:spPr>
        <p:txBody>
          <a:bodyPr>
            <a:normAutofit/>
          </a:bodyPr>
          <a:lstStyle/>
          <a:p>
            <a:r>
              <a:rPr lang="en-CA" dirty="0"/>
              <a:t>Jules van Irsel</a:t>
            </a:r>
          </a:p>
          <a:p>
            <a:r>
              <a:rPr lang="en-CA" dirty="0"/>
              <a:t>Committee: Kristina Lynch, Yi-</a:t>
            </a:r>
            <a:r>
              <a:rPr lang="en-CA" dirty="0" err="1"/>
              <a:t>Hsin</a:t>
            </a:r>
            <a:r>
              <a:rPr lang="en-CA" dirty="0"/>
              <a:t> Liu, James Labelle, Matt </a:t>
            </a:r>
            <a:r>
              <a:rPr lang="en-CA" dirty="0" err="1"/>
              <a:t>Zettergren</a:t>
            </a:r>
            <a:endParaRPr lang="en-CA" dirty="0"/>
          </a:p>
          <a:p>
            <a:r>
              <a:rPr lang="en-CA" dirty="0"/>
              <a:t>April 26, 2023</a:t>
            </a:r>
          </a:p>
        </p:txBody>
      </p:sp>
    </p:spTree>
    <p:extLst>
      <p:ext uri="{BB962C8B-B14F-4D97-AF65-F5344CB8AC3E}">
        <p14:creationId xmlns:p14="http://schemas.microsoft.com/office/powerpoint/2010/main" val="2892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BFDCECF-F7B1-B071-E5A5-DA0FF2645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0"/>
            <a:ext cx="11430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4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4B5AA32-6369-ABF4-9E5B-9A0232FE4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0"/>
            <a:ext cx="11430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5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525B3D-9DE8-C532-E1A4-3B7BDEA05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0"/>
            <a:ext cx="11430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7BF8985-78FE-0664-BFFA-B9F2B2992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0"/>
            <a:ext cx="11430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6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29E2CC9-D998-5FBC-9839-020A61C04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82" y="0"/>
            <a:ext cx="9582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9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27E82-991F-FB19-92FE-66377ABF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0" y="0"/>
            <a:ext cx="107173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F18FA-8B2A-17BE-2177-0F998717A44D}"/>
              </a:ext>
            </a:extLst>
          </p:cNvPr>
          <p:cNvSpPr/>
          <p:nvPr/>
        </p:nvSpPr>
        <p:spPr>
          <a:xfrm>
            <a:off x="1084729" y="5100918"/>
            <a:ext cx="8157883" cy="259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9111B6D-BB91-7944-2B25-A0C0F430227D}"/>
                  </a:ext>
                </a:extLst>
              </p14:cNvPr>
              <p14:cNvContentPartPr/>
              <p14:nvPr/>
            </p14:nvContentPartPr>
            <p14:xfrm>
              <a:off x="1721075" y="672000"/>
              <a:ext cx="1023840" cy="27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9111B6D-BB91-7944-2B25-A0C0F43022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2435" y="663360"/>
                <a:ext cx="1041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E216D7C-319F-385A-3236-47F5D732818B}"/>
                  </a:ext>
                </a:extLst>
              </p14:cNvPr>
              <p14:cNvContentPartPr/>
              <p14:nvPr/>
            </p14:nvContentPartPr>
            <p14:xfrm>
              <a:off x="1747715" y="1111200"/>
              <a:ext cx="1739520" cy="36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E216D7C-319F-385A-3236-47F5D73281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9075" y="1102560"/>
                <a:ext cx="1757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C259FA9-C66F-BDD1-496E-4EDEC13FEA25}"/>
                  </a:ext>
                </a:extLst>
              </p14:cNvPr>
              <p14:cNvContentPartPr/>
              <p14:nvPr/>
            </p14:nvContentPartPr>
            <p14:xfrm>
              <a:off x="1783715" y="2384160"/>
              <a:ext cx="1673280" cy="36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C259FA9-C66F-BDD1-496E-4EDEC13FEA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5075" y="2375520"/>
                <a:ext cx="16909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AF574EB-DD56-4D66-2415-3604C3CFF433}"/>
                  </a:ext>
                </a:extLst>
              </p14:cNvPr>
              <p14:cNvContentPartPr/>
              <p14:nvPr/>
            </p14:nvContentPartPr>
            <p14:xfrm>
              <a:off x="1765715" y="3836760"/>
              <a:ext cx="2161800" cy="10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AF574EB-DD56-4D66-2415-3604C3CFF4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56715" y="3828120"/>
                <a:ext cx="217944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2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2BAE-3087-69BA-681E-82CAB612C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604"/>
          </a:xfrm>
        </p:spPr>
        <p:txBody>
          <a:bodyPr/>
          <a:lstStyle/>
          <a:p>
            <a:r>
              <a:rPr lang="en-CA" dirty="0"/>
              <a:t>The math slide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EA9D4-495D-6F10-48B5-A709D4FB9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80150"/>
                <a:ext cx="12192000" cy="530131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||,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⊥,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3/2</m:t>
                          </m:r>
                        </m:sup>
                      </m:sSup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0,|| </m:t>
                              </m:r>
                            </m:sub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0,⊥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||,</m:t>
                                      </m:r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  <m:sup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0,||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  <m:sup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⊥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⊥,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CA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CA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CA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2400" dirty="0"/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CA" sz="2400" dirty="0">
                    <a:solidFill>
                      <a:srgbClr val="FF0000"/>
                    </a:solidFill>
                  </a:rPr>
                  <a:t>Conservation of 1</a:t>
                </a:r>
                <a:r>
                  <a:rPr lang="en-CA" sz="2400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CA" sz="2400" dirty="0">
                    <a:solidFill>
                      <a:srgbClr val="FF0000"/>
                    </a:solidFill>
                  </a:rPr>
                  <a:t> adiabatic inv. + energy + Liouville’s theorem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||,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m:rPr>
                          <m:sty m:val="p"/>
                        </m:rPr>
                        <a:rPr lang="en-CA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𝜒𝜖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2+6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(3+</m:t>
                                  </m:r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m:rPr>
                          <m:sty m:val="p"/>
                        </m:rPr>
                        <a:rPr lang="en-CA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CA" sz="24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𝛽𝛿</m:t>
                          </m:r>
                        </m:den>
                      </m:f>
                    </m:oMath>
                  </m:oMathPara>
                </a14:m>
                <a:endParaRPr lang="en-CA" sz="2400" dirty="0"/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CA" sz="2400" dirty="0">
                    <a:solidFill>
                      <a:srgbClr val="FF0000"/>
                    </a:solidFill>
                  </a:rPr>
                  <a:t>With unitless variables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type m:val="li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0,⊥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0,|| </m:t>
                              </m:r>
                            </m:sub>
                          </m:sSub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CA" sz="2400" b="0" dirty="0">
                    <a:solidFill>
                      <a:srgbClr val="FF0000"/>
                    </a:solidFill>
                  </a:rPr>
                  <a:t>But we have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CA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∼1000⇒</m:t>
                    </m:r>
                    <m:r>
                      <a:rPr lang="en-CA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CA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CA" sz="2400" dirty="0">
                    <a:solidFill>
                      <a:srgbClr val="FF0000"/>
                    </a:solidFill>
                  </a:rPr>
                  <a:t> so</a:t>
                </a:r>
                <a:endParaRPr lang="en-CA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||,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m:rPr>
                          <m:sty m:val="p"/>
                        </m:rPr>
                        <a:rPr lang="en-CA" sz="24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func>
                    </m:oMath>
                  </m:oMathPara>
                </a14:m>
                <a:endParaRPr lang="en-CA" sz="2400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:r>
                  <a:rPr lang="en-CA" sz="2400" dirty="0">
                    <a:solidFill>
                      <a:srgbClr val="FF0000"/>
                    </a:solidFill>
                  </a:rPr>
                  <a:t>GEMINI asks for a map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400" dirty="0">
                    <a:solidFill>
                      <a:srgbClr val="FF0000"/>
                    </a:solidFill>
                  </a:rPr>
                  <a:t> and a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A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EA9D4-495D-6F10-48B5-A709D4FB9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80150"/>
                <a:ext cx="12192000" cy="5301317"/>
              </a:xfrm>
              <a:blipFill>
                <a:blip r:embed="rId2"/>
                <a:stretch>
                  <a:fillRect b="-16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72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11ED7-B9F3-BE82-16C4-F7F128DE7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05" y="412377"/>
            <a:ext cx="10140990" cy="603324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005A1-4F3C-B53B-82F9-C5B0CADED7F9}"/>
              </a:ext>
            </a:extLst>
          </p:cNvPr>
          <p:cNvGrpSpPr/>
          <p:nvPr/>
        </p:nvGrpSpPr>
        <p:grpSpPr>
          <a:xfrm>
            <a:off x="2026023" y="1264024"/>
            <a:ext cx="6804211" cy="4500282"/>
            <a:chOff x="2026023" y="1264024"/>
            <a:chExt cx="6804211" cy="45002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D427107-67C6-6ABB-93E6-9358E9B424A9}"/>
                </a:ext>
              </a:extLst>
            </p:cNvPr>
            <p:cNvGrpSpPr/>
            <p:nvPr/>
          </p:nvGrpSpPr>
          <p:grpSpPr>
            <a:xfrm>
              <a:off x="2026023" y="1264024"/>
              <a:ext cx="6804211" cy="4500282"/>
              <a:chOff x="2026023" y="1264024"/>
              <a:chExt cx="6804211" cy="450028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4091F08-7E63-62BB-7672-656F10FE3D4E}"/>
                  </a:ext>
                </a:extLst>
              </p:cNvPr>
              <p:cNvSpPr/>
              <p:nvPr/>
            </p:nvSpPr>
            <p:spPr>
              <a:xfrm>
                <a:off x="2026026" y="1281954"/>
                <a:ext cx="6795246" cy="4482352"/>
              </a:xfrm>
              <a:custGeom>
                <a:avLst/>
                <a:gdLst>
                  <a:gd name="connsiteX0" fmla="*/ 0 w 6828243"/>
                  <a:gd name="connsiteY0" fmla="*/ 0 h 4527299"/>
                  <a:gd name="connsiteX1" fmla="*/ 421341 w 6828243"/>
                  <a:gd name="connsiteY1" fmla="*/ 8965 h 4527299"/>
                  <a:gd name="connsiteX2" fmla="*/ 1039905 w 6828243"/>
                  <a:gd name="connsiteY2" fmla="*/ 44823 h 4527299"/>
                  <a:gd name="connsiteX3" fmla="*/ 1900517 w 6828243"/>
                  <a:gd name="connsiteY3" fmla="*/ 188259 h 4527299"/>
                  <a:gd name="connsiteX4" fmla="*/ 2895600 w 6828243"/>
                  <a:gd name="connsiteY4" fmla="*/ 475129 h 4527299"/>
                  <a:gd name="connsiteX5" fmla="*/ 3944470 w 6828243"/>
                  <a:gd name="connsiteY5" fmla="*/ 1030941 h 4527299"/>
                  <a:gd name="connsiteX6" fmla="*/ 4634752 w 6828243"/>
                  <a:gd name="connsiteY6" fmla="*/ 1550894 h 4527299"/>
                  <a:gd name="connsiteX7" fmla="*/ 5262282 w 6828243"/>
                  <a:gd name="connsiteY7" fmla="*/ 2178423 h 4527299"/>
                  <a:gd name="connsiteX8" fmla="*/ 5818094 w 6828243"/>
                  <a:gd name="connsiteY8" fmla="*/ 2868706 h 4527299"/>
                  <a:gd name="connsiteX9" fmla="*/ 6499411 w 6828243"/>
                  <a:gd name="connsiteY9" fmla="*/ 3944471 h 4527299"/>
                  <a:gd name="connsiteX10" fmla="*/ 6804211 w 6828243"/>
                  <a:gd name="connsiteY10" fmla="*/ 4473388 h 4527299"/>
                  <a:gd name="connsiteX11" fmla="*/ 6786282 w 6828243"/>
                  <a:gd name="connsiteY11" fmla="*/ 4482353 h 4527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28243" h="4527299">
                    <a:moveTo>
                      <a:pt x="0" y="0"/>
                    </a:moveTo>
                    <a:cubicBezTo>
                      <a:pt x="124012" y="747"/>
                      <a:pt x="248024" y="1495"/>
                      <a:pt x="421341" y="8965"/>
                    </a:cubicBezTo>
                    <a:cubicBezTo>
                      <a:pt x="594658" y="16435"/>
                      <a:pt x="793376" y="14941"/>
                      <a:pt x="1039905" y="44823"/>
                    </a:cubicBezTo>
                    <a:cubicBezTo>
                      <a:pt x="1286434" y="74705"/>
                      <a:pt x="1591234" y="116541"/>
                      <a:pt x="1900517" y="188259"/>
                    </a:cubicBezTo>
                    <a:cubicBezTo>
                      <a:pt x="2209800" y="259977"/>
                      <a:pt x="2554941" y="334682"/>
                      <a:pt x="2895600" y="475129"/>
                    </a:cubicBezTo>
                    <a:cubicBezTo>
                      <a:pt x="3236259" y="615576"/>
                      <a:pt x="3654611" y="851647"/>
                      <a:pt x="3944470" y="1030941"/>
                    </a:cubicBezTo>
                    <a:cubicBezTo>
                      <a:pt x="4234329" y="1210235"/>
                      <a:pt x="4415117" y="1359647"/>
                      <a:pt x="4634752" y="1550894"/>
                    </a:cubicBezTo>
                    <a:cubicBezTo>
                      <a:pt x="4854387" y="1742141"/>
                      <a:pt x="5065058" y="1958788"/>
                      <a:pt x="5262282" y="2178423"/>
                    </a:cubicBezTo>
                    <a:cubicBezTo>
                      <a:pt x="5459506" y="2398058"/>
                      <a:pt x="5611906" y="2574365"/>
                      <a:pt x="5818094" y="2868706"/>
                    </a:cubicBezTo>
                    <a:cubicBezTo>
                      <a:pt x="6024282" y="3163047"/>
                      <a:pt x="6335058" y="3677024"/>
                      <a:pt x="6499411" y="3944471"/>
                    </a:cubicBezTo>
                    <a:cubicBezTo>
                      <a:pt x="6663764" y="4211918"/>
                      <a:pt x="6756399" y="4383741"/>
                      <a:pt x="6804211" y="4473388"/>
                    </a:cubicBezTo>
                    <a:cubicBezTo>
                      <a:pt x="6852023" y="4563035"/>
                      <a:pt x="6819152" y="4522694"/>
                      <a:pt x="6786282" y="4482353"/>
                    </a:cubicBezTo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6" name="Right Triangle 15">
                <a:extLst>
                  <a:ext uri="{FF2B5EF4-FFF2-40B4-BE49-F238E27FC236}">
                    <a16:creationId xmlns:a16="http://schemas.microsoft.com/office/drawing/2014/main" id="{ACB7FE5A-19DA-DE4F-28A1-1759629C2F50}"/>
                  </a:ext>
                </a:extLst>
              </p:cNvPr>
              <p:cNvSpPr/>
              <p:nvPr/>
            </p:nvSpPr>
            <p:spPr>
              <a:xfrm>
                <a:off x="2026023" y="1264024"/>
                <a:ext cx="6804211" cy="4491317"/>
              </a:xfrm>
              <a:prstGeom prst="rt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B602E0-6606-F237-DCC2-3264A3704011}"/>
                </a:ext>
              </a:extLst>
            </p:cNvPr>
            <p:cNvSpPr txBox="1"/>
            <p:nvPr/>
          </p:nvSpPr>
          <p:spPr>
            <a:xfrm>
              <a:off x="3929612" y="2866855"/>
              <a:ext cx="80823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6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C9FC11-86D9-DBA2-5D7C-C30430EAEEDE}"/>
              </a:ext>
            </a:extLst>
          </p:cNvPr>
          <p:cNvGrpSpPr/>
          <p:nvPr/>
        </p:nvGrpSpPr>
        <p:grpSpPr>
          <a:xfrm>
            <a:off x="7180729" y="1576356"/>
            <a:ext cx="2429435" cy="4178986"/>
            <a:chOff x="7180729" y="1576355"/>
            <a:chExt cx="2429435" cy="42059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DE4F8DB-7CFE-9327-F091-FE2C65162764}"/>
                </a:ext>
              </a:extLst>
            </p:cNvPr>
            <p:cNvGrpSpPr/>
            <p:nvPr/>
          </p:nvGrpSpPr>
          <p:grpSpPr>
            <a:xfrm>
              <a:off x="7180729" y="1576355"/>
              <a:ext cx="2429435" cy="4205941"/>
              <a:chOff x="7170644" y="1559858"/>
              <a:chExt cx="2411506" cy="4205941"/>
            </a:xfrm>
          </p:grpSpPr>
          <p:sp>
            <p:nvSpPr>
              <p:cNvPr id="6" name="Right Triangle 5">
                <a:extLst>
                  <a:ext uri="{FF2B5EF4-FFF2-40B4-BE49-F238E27FC236}">
                    <a16:creationId xmlns:a16="http://schemas.microsoft.com/office/drawing/2014/main" id="{D0D3B7C5-7B4B-A54E-DA7B-172553B74013}"/>
                  </a:ext>
                </a:extLst>
              </p:cNvPr>
              <p:cNvSpPr/>
              <p:nvPr/>
            </p:nvSpPr>
            <p:spPr>
              <a:xfrm>
                <a:off x="7171765" y="1559859"/>
                <a:ext cx="2410385" cy="4204447"/>
              </a:xfrm>
              <a:prstGeom prst="rt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D623705-4992-D0AC-A53E-6A12B74741C6}"/>
                  </a:ext>
                </a:extLst>
              </p:cNvPr>
              <p:cNvSpPr/>
              <p:nvPr/>
            </p:nvSpPr>
            <p:spPr>
              <a:xfrm>
                <a:off x="7170644" y="1559858"/>
                <a:ext cx="2411506" cy="4205941"/>
              </a:xfrm>
              <a:custGeom>
                <a:avLst/>
                <a:gdLst>
                  <a:gd name="connsiteX0" fmla="*/ 0 w 2413000"/>
                  <a:gd name="connsiteY0" fmla="*/ 0 h 4222750"/>
                  <a:gd name="connsiteX1" fmla="*/ 520700 w 2413000"/>
                  <a:gd name="connsiteY1" fmla="*/ 615950 h 4222750"/>
                  <a:gd name="connsiteX2" fmla="*/ 1035050 w 2413000"/>
                  <a:gd name="connsiteY2" fmla="*/ 1352550 h 4222750"/>
                  <a:gd name="connsiteX3" fmla="*/ 1485900 w 2413000"/>
                  <a:gd name="connsiteY3" fmla="*/ 2152650 h 4222750"/>
                  <a:gd name="connsiteX4" fmla="*/ 1987550 w 2413000"/>
                  <a:gd name="connsiteY4" fmla="*/ 3143250 h 4222750"/>
                  <a:gd name="connsiteX5" fmla="*/ 2413000 w 2413000"/>
                  <a:gd name="connsiteY5" fmla="*/ 4222750 h 422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13000" h="4222750">
                    <a:moveTo>
                      <a:pt x="0" y="0"/>
                    </a:moveTo>
                    <a:cubicBezTo>
                      <a:pt x="174096" y="195262"/>
                      <a:pt x="348192" y="390525"/>
                      <a:pt x="520700" y="615950"/>
                    </a:cubicBezTo>
                    <a:cubicBezTo>
                      <a:pt x="693208" y="841375"/>
                      <a:pt x="874183" y="1096433"/>
                      <a:pt x="1035050" y="1352550"/>
                    </a:cubicBezTo>
                    <a:cubicBezTo>
                      <a:pt x="1195917" y="1608667"/>
                      <a:pt x="1327150" y="1854200"/>
                      <a:pt x="1485900" y="2152650"/>
                    </a:cubicBezTo>
                    <a:cubicBezTo>
                      <a:pt x="1644650" y="2451100"/>
                      <a:pt x="1833033" y="2798233"/>
                      <a:pt x="1987550" y="3143250"/>
                    </a:cubicBezTo>
                    <a:cubicBezTo>
                      <a:pt x="2142067" y="3488267"/>
                      <a:pt x="2277533" y="3855508"/>
                      <a:pt x="2413000" y="4222750"/>
                    </a:cubicBezTo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343356-AE33-74FC-76ED-493140295F48}"/>
                </a:ext>
              </a:extLst>
            </p:cNvPr>
            <p:cNvSpPr txBox="1"/>
            <p:nvPr/>
          </p:nvSpPr>
          <p:spPr>
            <a:xfrm>
              <a:off x="7587211" y="2898231"/>
              <a:ext cx="80823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6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65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71627A-0FB4-6B3D-AA1B-565B434F5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46"/>
            <a:ext cx="12192000" cy="678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6765-DA4A-97AB-103F-38EBA324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78C93-FC14-60B5-D54A-5A98EE67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Before Aug 2023</a:t>
            </a:r>
          </a:p>
          <a:p>
            <a:pPr lvl="1"/>
            <a:r>
              <a:rPr lang="en-CA" dirty="0"/>
              <a:t>Add low energy tail to acc. Maxwellian through Evans (1974) or Meier (1989)</a:t>
            </a:r>
          </a:p>
          <a:p>
            <a:pPr lvl="1"/>
            <a:r>
              <a:rPr lang="en-CA" dirty="0"/>
              <a:t>Push request new GEMINI code snippets to public</a:t>
            </a:r>
          </a:p>
          <a:p>
            <a:pPr lvl="1"/>
            <a:r>
              <a:rPr lang="en-CA" dirty="0"/>
              <a:t>Write paper on 3D morphology findings</a:t>
            </a:r>
          </a:p>
          <a:p>
            <a:r>
              <a:rPr lang="en-CA" dirty="0"/>
              <a:t>Aug 2023 – Aug 2024</a:t>
            </a:r>
          </a:p>
          <a:p>
            <a:pPr lvl="1"/>
            <a:r>
              <a:rPr lang="en-CA" dirty="0"/>
              <a:t>Run ~1000 of GEMINI runs (10 categories x 10 parameters/category x 10 values per parameter)</a:t>
            </a:r>
          </a:p>
          <a:p>
            <a:pPr lvl="1"/>
            <a:r>
              <a:rPr lang="en-CA" dirty="0"/>
              <a:t>Further develop tools for analyzing morphological parameters</a:t>
            </a:r>
          </a:p>
          <a:p>
            <a:pPr lvl="1"/>
            <a:r>
              <a:rPr lang="en-CA" dirty="0"/>
              <a:t>Submit a paper on findings</a:t>
            </a:r>
          </a:p>
          <a:p>
            <a:r>
              <a:rPr lang="en-CA" dirty="0"/>
              <a:t>Aug 2024 – Aug 2025</a:t>
            </a:r>
          </a:p>
          <a:p>
            <a:pPr lvl="1"/>
            <a:r>
              <a:rPr lang="en-CA" dirty="0"/>
              <a:t>Gather and setup GEMINI to run with data drivers (DASC + rockets + SWARM)</a:t>
            </a:r>
          </a:p>
          <a:p>
            <a:pPr lvl="1"/>
            <a:r>
              <a:rPr lang="en-CA" dirty="0"/>
              <a:t>Submit a paper on findings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879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17DE-FD81-A584-D3AA-E4BE199A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F5BE5-DD1A-E5BE-57DF-0949C01C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0" i="0" u="none" strike="noStrike" baseline="0" dirty="0">
                <a:latin typeface="LMRoman10-Regular-Identity-H"/>
              </a:rPr>
              <a:t>The scope of this work will address the </a:t>
            </a:r>
            <a:r>
              <a:rPr lang="en-US" sz="2800" b="1" i="0" u="none" strike="noStrike" baseline="0" dirty="0">
                <a:solidFill>
                  <a:srgbClr val="0070C0"/>
                </a:solidFill>
                <a:latin typeface="LMRoman10-Regular-Identity-H"/>
              </a:rPr>
              <a:t>incomplete description</a:t>
            </a:r>
            <a:r>
              <a:rPr lang="en-US" sz="2800" b="1" i="0" u="none" strike="noStrike" baseline="0" dirty="0"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of </a:t>
            </a:r>
            <a:r>
              <a:rPr lang="en-US" sz="2800" b="1" i="0" u="none" strike="noStrike" baseline="0" dirty="0">
                <a:solidFill>
                  <a:srgbClr val="0070C0"/>
                </a:solidFill>
                <a:latin typeface="LMRoman10-Regular-Identity-H"/>
              </a:rPr>
              <a:t>auroral arcs </a:t>
            </a:r>
            <a:r>
              <a:rPr lang="en-US" sz="2800" b="0" i="0" u="none" strike="noStrike" baseline="0" dirty="0">
                <a:latin typeface="LMRoman10-Regular-Identity-H"/>
              </a:rPr>
              <a:t>that stray from their basic, sheet-like morphology. The aim is to find </a:t>
            </a:r>
            <a:r>
              <a:rPr lang="en-US" sz="28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LMRoman10-Regular-Identity-H"/>
              </a:rPr>
              <a:t>physical, self-consistent solutions</a:t>
            </a:r>
            <a:r>
              <a:rPr lang="en-US" sz="2800" b="0" i="0" u="none" strike="noStrike" baseline="0" dirty="0">
                <a:solidFill>
                  <a:schemeClr val="accent2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to the ionospheric </a:t>
            </a:r>
            <a:r>
              <a:rPr lang="en-US" sz="28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LMRoman10-Regular-Identity-H"/>
              </a:rPr>
              <a:t>current continuity</a:t>
            </a:r>
            <a:r>
              <a:rPr lang="en-US" sz="2800" b="0" i="0" u="none" strike="noStrike" baseline="0" dirty="0">
                <a:latin typeface="LMRoman10-Regular-Identity-H"/>
              </a:rPr>
              <a:t> equation, Eq. (7), using state-of-the-art ionospheric </a:t>
            </a:r>
            <a:r>
              <a:rPr lang="en-US" sz="28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3D</a:t>
            </a:r>
            <a:r>
              <a:rPr lang="en-US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modelling</a:t>
            </a:r>
            <a:r>
              <a:rPr lang="en-US" sz="2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to provide insight into the role the ionosphere plays in MI coupling for </a:t>
            </a:r>
            <a:r>
              <a:rPr lang="en-US" sz="2800" b="1" i="0" u="none" strike="noStrike" baseline="0" dirty="0">
                <a:solidFill>
                  <a:schemeClr val="accent4">
                    <a:lumMod val="75000"/>
                  </a:schemeClr>
                </a:solidFill>
                <a:latin typeface="LMRoman10-Regular-Identity-H"/>
              </a:rPr>
              <a:t>less idealized auroral</a:t>
            </a:r>
            <a:r>
              <a:rPr lang="en-US" sz="28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LMRoman10-Regular-Identity-H"/>
              </a:rPr>
              <a:t> </a:t>
            </a:r>
            <a:r>
              <a:rPr lang="en-US" sz="2800" b="0" i="0" u="none" strike="noStrike" baseline="0" dirty="0">
                <a:latin typeface="LMRoman10-Regular-Identity-H"/>
              </a:rPr>
              <a:t>events. In particular, knowing the portions of FAC closed by Pedersen currents, which produce collisional Joule heating, versus Hall currents, which are non-dissipative, gives insight into the extent to which the ionosphere acts as a load to a magnetospheric generator.</a:t>
            </a:r>
            <a:r>
              <a:rPr lang="en-US" sz="2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LMRoman10-Regular-Identity-H"/>
              </a:rPr>
              <a:t> </a:t>
            </a:r>
            <a:r>
              <a:rPr lang="en-US" sz="2800" b="0" i="0" u="none" strike="sngStrike" baseline="0" dirty="0">
                <a:solidFill>
                  <a:schemeClr val="bg1">
                    <a:lumMod val="50000"/>
                  </a:schemeClr>
                </a:solidFill>
                <a:latin typeface="LMRoman10-Regular-Identity-H"/>
              </a:rPr>
              <a:t>Secondary to this, the extent to which inductive MI coupling effects this electrostatic picture will be investigated.</a:t>
            </a:r>
            <a:endParaRPr lang="en-CA" sz="28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2589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B18AEFC-BCD6-9DEC-E49B-6454E0F1A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0"/>
            <a:ext cx="11430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9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6765-DA4A-97AB-103F-38EBA324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Progress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78C93-FC14-60B5-D54A-5A98EE67E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2215"/>
                <a:ext cx="5257800" cy="4351338"/>
              </a:xfrm>
            </p:spPr>
            <p:txBody>
              <a:bodyPr>
                <a:noAutofit/>
              </a:bodyPr>
              <a:lstStyle/>
              <a:p>
                <a:r>
                  <a:rPr lang="en-CA" sz="2200" b="1" dirty="0"/>
                  <a:t>May 2022</a:t>
                </a:r>
                <a:r>
                  <a:rPr lang="en-CA" sz="2200" dirty="0"/>
                  <a:t>: Thesis proposed</a:t>
                </a:r>
              </a:p>
              <a:p>
                <a:r>
                  <a:rPr lang="en-CA" sz="2200" b="1" dirty="0"/>
                  <a:t>Jun</a:t>
                </a:r>
                <a:r>
                  <a:rPr lang="en-CA" sz="2200" dirty="0"/>
                  <a:t>: Presented at CEDAR Workshop</a:t>
                </a:r>
              </a:p>
              <a:p>
                <a:r>
                  <a:rPr lang="en-CA" sz="2200" b="1" dirty="0"/>
                  <a:t>Jul</a:t>
                </a:r>
                <a:r>
                  <a:rPr lang="en-CA" sz="2200" dirty="0"/>
                  <a:t>: Updated GEMINI and improved setup, run, and processing procedures for more robust usage (i.e. one .</a:t>
                </a:r>
                <a:r>
                  <a:rPr lang="en-CA" sz="2200" dirty="0" err="1"/>
                  <a:t>cfg</a:t>
                </a:r>
                <a:r>
                  <a:rPr lang="en-CA" sz="2200" dirty="0"/>
                  <a:t> file for one run)</a:t>
                </a:r>
              </a:p>
              <a:p>
                <a:r>
                  <a:rPr lang="en-CA" sz="2200" b="1" dirty="0"/>
                  <a:t>Aug</a:t>
                </a:r>
                <a:r>
                  <a:rPr lang="en-CA" sz="2200" dirty="0"/>
                  <a:t>: Trip to Calgary and Maine</a:t>
                </a:r>
              </a:p>
              <a:p>
                <a:r>
                  <a:rPr lang="en-CA" sz="2200" b="1" dirty="0"/>
                  <a:t>Sep</a:t>
                </a:r>
                <a:r>
                  <a:rPr lang="en-CA" sz="2200" dirty="0"/>
                  <a:t>: New current closure visual: current flux tubes!</a:t>
                </a:r>
              </a:p>
              <a:p>
                <a:r>
                  <a:rPr lang="en-CA" sz="2200" b="1" dirty="0"/>
                  <a:t>Oct</a:t>
                </a:r>
                <a:r>
                  <a:rPr lang="en-CA" sz="2200" dirty="0"/>
                  <a:t>: Worked on implementing Knight (1973) relation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CA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200" dirty="0"/>
                  <a:t>) into GEMINI input </a:t>
                </a:r>
                <a:r>
                  <a:rPr lang="en-CA" sz="2200" dirty="0" err="1"/>
                  <a:t>precip</a:t>
                </a:r>
                <a:r>
                  <a:rPr lang="en-CA" sz="2200" dirty="0"/>
                  <a:t>. + recreated </a:t>
                </a:r>
                <a:r>
                  <a:rPr lang="en-CA" sz="2200" dirty="0" err="1"/>
                  <a:t>Mallincrodt</a:t>
                </a:r>
                <a:r>
                  <a:rPr lang="en-CA" sz="2200" dirty="0"/>
                  <a:t> (1985) current closure situation</a:t>
                </a:r>
              </a:p>
              <a:p>
                <a:r>
                  <a:rPr lang="en-CA" sz="2200" b="1" dirty="0"/>
                  <a:t>Nov</a:t>
                </a:r>
                <a:r>
                  <a:rPr lang="en-CA" sz="2200" dirty="0"/>
                  <a:t>: Developed automatic function call in running GEMINI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78C93-FC14-60B5-D54A-5A98EE67E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2215"/>
                <a:ext cx="5257800" cy="4351338"/>
              </a:xfrm>
              <a:blipFill>
                <a:blip r:embed="rId2"/>
                <a:stretch>
                  <a:fillRect l="-1392" t="-1681" r="-928" b="-201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E83C106-D536-FF9A-F233-6025956A9A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422215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CA" sz="2200" b="1" dirty="0"/>
                  <a:t>Dec</a:t>
                </a:r>
                <a:r>
                  <a:rPr lang="en-CA" sz="2200" dirty="0"/>
                  <a:t>: Presented at AGU Meeting</a:t>
                </a:r>
              </a:p>
              <a:p>
                <a:r>
                  <a:rPr lang="en-CA" sz="2200" b="1" dirty="0"/>
                  <a:t>Jan 2023</a:t>
                </a:r>
                <a:r>
                  <a:rPr lang="en-CA" sz="2200" dirty="0"/>
                  <a:t>: Aided in development of GNEISS rocket proposal</a:t>
                </a:r>
              </a:p>
              <a:p>
                <a:r>
                  <a:rPr lang="en-CA" sz="2200" b="1" dirty="0"/>
                  <a:t>Feb</a:t>
                </a:r>
                <a:r>
                  <a:rPr lang="en-CA" sz="2200" dirty="0"/>
                  <a:t>: Aided in </a:t>
                </a:r>
                <a:r>
                  <a:rPr lang="en-CA" sz="2200" dirty="0" err="1"/>
                  <a:t>KiNET</a:t>
                </a:r>
                <a:r>
                  <a:rPr lang="en-CA" sz="2200" dirty="0"/>
                  <a:t>-X trajectory visuals + started digging into </a:t>
                </a:r>
                <a:r>
                  <a:rPr lang="en-CA" sz="2200" dirty="0" err="1"/>
                  <a:t>VisIt</a:t>
                </a:r>
                <a:r>
                  <a:rPr lang="en-CA" sz="2200" dirty="0"/>
                  <a:t> to replace </a:t>
                </a:r>
                <a:r>
                  <a:rPr lang="en-CA" sz="2200" dirty="0" err="1"/>
                  <a:t>Paraview</a:t>
                </a:r>
                <a:r>
                  <a:rPr lang="en-CA" sz="2200" dirty="0"/>
                  <a:t> + FINESST</a:t>
                </a:r>
              </a:p>
              <a:p>
                <a:r>
                  <a:rPr lang="en-CA" sz="2200" b="1" dirty="0"/>
                  <a:t>Mar</a:t>
                </a:r>
                <a:r>
                  <a:rPr lang="en-CA" sz="2200" dirty="0"/>
                  <a:t>: Implemented Fang et al. (2010) methods into GEMINI for use of user specified dif. num. flux as opposed to simple Maxwellian </a:t>
                </a:r>
                <a:r>
                  <a:rPr lang="en-CA" sz="2200" dirty="0" err="1"/>
                  <a:t>precip</a:t>
                </a:r>
                <a:r>
                  <a:rPr lang="en-CA" sz="2200" dirty="0"/>
                  <a:t>.</a:t>
                </a:r>
              </a:p>
              <a:p>
                <a:r>
                  <a:rPr lang="en-CA" sz="2200" b="1" dirty="0"/>
                  <a:t>Apr</a:t>
                </a:r>
                <a:r>
                  <a:rPr lang="en-CA" sz="2200" dirty="0"/>
                  <a:t>: Derived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d>
                      <m:dPr>
                        <m:ctrlPr>
                          <a:rPr lang="en-CA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m:rPr>
                        <m:sty m:val="p"/>
                      </m:rPr>
                      <a:rPr lang="en-CA" sz="2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CA" sz="2200" dirty="0"/>
                  <a:t> for accelerated bi-Maxwellian + Improved parser code for Apophis rocket</a:t>
                </a:r>
              </a:p>
              <a:p>
                <a:r>
                  <a:rPr lang="en-CA" sz="2200" b="1" dirty="0"/>
                  <a:t>Excluded</a:t>
                </a:r>
                <a:r>
                  <a:rPr lang="en-CA" sz="2200" dirty="0"/>
                  <a:t>: Induction + Poynting theorem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E83C106-D536-FF9A-F233-6025956A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22215"/>
                <a:ext cx="5257800" cy="4351338"/>
              </a:xfrm>
              <a:prstGeom prst="rect">
                <a:avLst/>
              </a:prstGeom>
              <a:blipFill>
                <a:blip r:embed="rId3"/>
                <a:stretch>
                  <a:fillRect l="-1275" t="-1681" r="-2317" b="-173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DC80C8-B845-337A-FD25-8520CC9C81CA}"/>
                  </a:ext>
                </a:extLst>
              </p14:cNvPr>
              <p14:cNvContentPartPr/>
              <p14:nvPr/>
            </p14:nvContentPartPr>
            <p14:xfrm>
              <a:off x="1757075" y="3908040"/>
              <a:ext cx="3925440" cy="56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DC80C8-B845-337A-FD25-8520CC9C81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3075" y="3800040"/>
                <a:ext cx="40330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EF1117-922F-71F7-5DEC-7AA8FE7555AF}"/>
                  </a:ext>
                </a:extLst>
              </p14:cNvPr>
              <p14:cNvContentPartPr/>
              <p14:nvPr/>
            </p14:nvContentPartPr>
            <p14:xfrm>
              <a:off x="1192235" y="4249320"/>
              <a:ext cx="1200600" cy="36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EF1117-922F-71F7-5DEC-7AA8FE7555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8235" y="4141320"/>
                <a:ext cx="1308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D3BC62-882F-A415-D25F-E18677AE31A1}"/>
                  </a:ext>
                </a:extLst>
              </p14:cNvPr>
              <p14:cNvContentPartPr/>
              <p14:nvPr/>
            </p14:nvContentPartPr>
            <p14:xfrm>
              <a:off x="7117835" y="3790680"/>
              <a:ext cx="3429000" cy="48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D3BC62-882F-A415-D25F-E18677AE31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4195" y="3683040"/>
                <a:ext cx="35366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F62F6E7-881C-E82C-6126-BFD924048ADD}"/>
                  </a:ext>
                </a:extLst>
              </p14:cNvPr>
              <p14:cNvContentPartPr/>
              <p14:nvPr/>
            </p14:nvContentPartPr>
            <p14:xfrm>
              <a:off x="6445355" y="4087680"/>
              <a:ext cx="2401920" cy="45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F62F6E7-881C-E82C-6126-BFD924048A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1355" y="3979680"/>
                <a:ext cx="25095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3A74A7-32A5-D792-4320-761C68FE474C}"/>
                  </a:ext>
                </a:extLst>
              </p14:cNvPr>
              <p14:cNvContentPartPr/>
              <p14:nvPr/>
            </p14:nvContentPartPr>
            <p14:xfrm>
              <a:off x="6965442" y="5145007"/>
              <a:ext cx="4024440" cy="38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3A74A7-32A5-D792-4320-761C68FE47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11442" y="5037367"/>
                <a:ext cx="41320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F889FAE-AC32-5B91-15CC-02107A357154}"/>
                  </a:ext>
                </a:extLst>
              </p14:cNvPr>
              <p14:cNvContentPartPr/>
              <p14:nvPr/>
            </p14:nvContentPartPr>
            <p14:xfrm>
              <a:off x="6445355" y="5449920"/>
              <a:ext cx="1200600" cy="18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F889FAE-AC32-5B91-15CC-02107A3571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91355" y="5342280"/>
                <a:ext cx="1308240" cy="2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12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3FEB3E8-0475-4D38-BD3A-87001868C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85" y="0"/>
            <a:ext cx="10083831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B00B139-C2E3-C891-C571-004E75B8FE3F}"/>
              </a:ext>
            </a:extLst>
          </p:cNvPr>
          <p:cNvGrpSpPr/>
          <p:nvPr/>
        </p:nvGrpSpPr>
        <p:grpSpPr>
          <a:xfrm>
            <a:off x="493059" y="4580965"/>
            <a:ext cx="5122621" cy="1848362"/>
            <a:chOff x="493059" y="4580965"/>
            <a:chExt cx="5122621" cy="184836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DF78660-4E59-3A2F-A918-A48AB2B77E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4369" y="4580965"/>
              <a:ext cx="881137" cy="132514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05B9B-81FC-4739-8491-5C907D65A89F}"/>
                </a:ext>
              </a:extLst>
            </p:cNvPr>
            <p:cNvSpPr txBox="1"/>
            <p:nvPr/>
          </p:nvSpPr>
          <p:spPr>
            <a:xfrm>
              <a:off x="493059" y="5906107"/>
              <a:ext cx="51226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b="1" dirty="0">
                  <a:solidFill>
                    <a:srgbClr val="FF0000"/>
                  </a:solidFill>
                </a:rPr>
                <a:t>Visualizing 3D FAC closure is hard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30A22B-B8E5-5146-146D-1B21665AA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C62CE1-5FFE-A533-B4C2-FB06872E94BB}"/>
              </a:ext>
            </a:extLst>
          </p:cNvPr>
          <p:cNvGrpSpPr/>
          <p:nvPr/>
        </p:nvGrpSpPr>
        <p:grpSpPr>
          <a:xfrm>
            <a:off x="4008582" y="1108362"/>
            <a:ext cx="8113966" cy="1524002"/>
            <a:chOff x="4008582" y="1108362"/>
            <a:chExt cx="8113966" cy="152400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DBAD3E9-ECD5-9F4E-B816-F1FA7B2A2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018" y="1560945"/>
              <a:ext cx="1754909" cy="107141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413C320-F9B4-BD32-76B5-7A4D394DE518}"/>
                </a:ext>
              </a:extLst>
            </p:cNvPr>
            <p:cNvCxnSpPr/>
            <p:nvPr/>
          </p:nvCxnSpPr>
          <p:spPr>
            <a:xfrm flipH="1">
              <a:off x="4008582" y="1560945"/>
              <a:ext cx="6031345" cy="68349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2308D9-ACAA-29D5-86BC-0116CA006AFE}"/>
                </a:ext>
              </a:extLst>
            </p:cNvPr>
            <p:cNvSpPr txBox="1"/>
            <p:nvPr/>
          </p:nvSpPr>
          <p:spPr>
            <a:xfrm>
              <a:off x="10039927" y="1108362"/>
              <a:ext cx="20826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b="1" dirty="0">
                  <a:solidFill>
                    <a:srgbClr val="FF0000"/>
                  </a:solidFill>
                </a:rPr>
                <a:t>Same J flux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D3BBC0-1079-C2E4-CA1B-C67A4603E134}"/>
              </a:ext>
            </a:extLst>
          </p:cNvPr>
          <p:cNvGrpSpPr/>
          <p:nvPr/>
        </p:nvGrpSpPr>
        <p:grpSpPr>
          <a:xfrm>
            <a:off x="8700655" y="2632364"/>
            <a:ext cx="3232670" cy="1569660"/>
            <a:chOff x="8700655" y="2632364"/>
            <a:chExt cx="3232670" cy="156966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8E1C2-7B15-8FA0-A79F-49D18D69FE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0655" y="2807855"/>
              <a:ext cx="1339272" cy="39716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15E020-13E2-6B32-8367-7DAA9E79B549}"/>
                </a:ext>
              </a:extLst>
            </p:cNvPr>
            <p:cNvSpPr txBox="1"/>
            <p:nvPr/>
          </p:nvSpPr>
          <p:spPr>
            <a:xfrm>
              <a:off x="10079932" y="2632364"/>
              <a:ext cx="185339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>
                  <a:solidFill>
                    <a:srgbClr val="FF0000"/>
                  </a:solidFill>
                </a:rPr>
                <a:t>Streamline source </a:t>
              </a:r>
            </a:p>
            <a:p>
              <a:r>
                <a:rPr lang="en-CA" sz="2400" b="1" dirty="0">
                  <a:solidFill>
                    <a:srgbClr val="FF0000"/>
                  </a:solidFill>
                </a:rPr>
                <a:t>points on closed curve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A71D88-62F2-FF6E-949E-4A4623590BD3}"/>
              </a:ext>
            </a:extLst>
          </p:cNvPr>
          <p:cNvGrpSpPr/>
          <p:nvPr/>
        </p:nvGrpSpPr>
        <p:grpSpPr>
          <a:xfrm>
            <a:off x="9855200" y="269417"/>
            <a:ext cx="838799" cy="369332"/>
            <a:chOff x="9855200" y="269417"/>
            <a:chExt cx="838799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DFCC16-5E4E-44E4-9F17-242AB89F9E23}"/>
                </a:ext>
              </a:extLst>
            </p:cNvPr>
            <p:cNvCxnSpPr/>
            <p:nvPr/>
          </p:nvCxnSpPr>
          <p:spPr>
            <a:xfrm flipH="1">
              <a:off x="9855200" y="461818"/>
              <a:ext cx="41563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AB3F97-DD95-3E27-2BF1-151F6089FC74}"/>
                </a:ext>
              </a:extLst>
            </p:cNvPr>
            <p:cNvSpPr txBox="1"/>
            <p:nvPr/>
          </p:nvSpPr>
          <p:spPr>
            <a:xfrm>
              <a:off x="10244837" y="269417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err="1">
                  <a:solidFill>
                    <a:srgbClr val="FF0000"/>
                  </a:solidFill>
                </a:rPr>
                <a:t>ish</a:t>
              </a:r>
              <a:endParaRPr lang="en-CA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314E605-49EF-8749-BD72-5048825653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85113" y="269417"/>
              <a:ext cx="389637" cy="184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ACE1F5-3591-5CE9-F519-0741E9E30499}"/>
              </a:ext>
            </a:extLst>
          </p:cNvPr>
          <p:cNvGrpSpPr/>
          <p:nvPr/>
        </p:nvGrpSpPr>
        <p:grpSpPr>
          <a:xfrm>
            <a:off x="8700655" y="4422170"/>
            <a:ext cx="3215756" cy="1021369"/>
            <a:chOff x="8700655" y="2807855"/>
            <a:chExt cx="3215756" cy="102136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2FB94C2-E68B-3E10-CFF0-E6C32AD784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0655" y="2807855"/>
              <a:ext cx="1339272" cy="39716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4E47232-6062-8E1C-4B04-D979B1AEEB67}"/>
                    </a:ext>
                  </a:extLst>
                </p:cNvPr>
                <p:cNvSpPr txBox="1"/>
                <p:nvPr/>
              </p:nvSpPr>
              <p:spPr>
                <a:xfrm>
                  <a:off x="10063018" y="2874411"/>
                  <a:ext cx="1853393" cy="954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400" b="1" dirty="0">
                      <a:solidFill>
                        <a:srgbClr val="FF0000"/>
                      </a:solidFill>
                    </a:rPr>
                    <a:t>Tangent to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acc>
                    </m:oMath>
                  </a14:m>
                  <a:endParaRPr lang="en-CA" sz="2400" b="1" dirty="0">
                    <a:solidFill>
                      <a:srgbClr val="FF0000"/>
                    </a:solidFill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  <m:r>
                          <a:rPr lang="en-CA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CA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</m:acc>
                        <m:r>
                          <a:rPr lang="en-CA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CA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4E47232-6062-8E1C-4B04-D979B1AEE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3018" y="2874411"/>
                  <a:ext cx="1853393" cy="954813"/>
                </a:xfrm>
                <a:prstGeom prst="rect">
                  <a:avLst/>
                </a:prstGeom>
                <a:blipFill>
                  <a:blip r:embed="rId3"/>
                  <a:stretch>
                    <a:fillRect l="-5263" t="-63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17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37AE1-0A7A-1F56-4430-91BC72631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50" y="0"/>
            <a:ext cx="10858501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203DAC-7268-C789-1786-D8FE5F2E7F1E}"/>
              </a:ext>
            </a:extLst>
          </p:cNvPr>
          <p:cNvCxnSpPr>
            <a:cxnSpLocks/>
          </p:cNvCxnSpPr>
          <p:nvPr/>
        </p:nvCxnSpPr>
        <p:spPr>
          <a:xfrm>
            <a:off x="7739407" y="2837467"/>
            <a:ext cx="0" cy="1819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FE856D-E4C0-2DBD-3FE9-D6C555EC4382}"/>
              </a:ext>
            </a:extLst>
          </p:cNvPr>
          <p:cNvCxnSpPr>
            <a:cxnSpLocks/>
          </p:cNvCxnSpPr>
          <p:nvPr/>
        </p:nvCxnSpPr>
        <p:spPr>
          <a:xfrm flipH="1">
            <a:off x="7739406" y="2837467"/>
            <a:ext cx="238498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1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49032D-F549-0D38-AD6E-3E87BAFAA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4" r="-4"/>
          <a:stretch/>
        </p:blipFill>
        <p:spPr>
          <a:xfrm>
            <a:off x="666301" y="0"/>
            <a:ext cx="10859399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519B2EB-8CDF-16CC-F083-14217AFB93D4}"/>
              </a:ext>
            </a:extLst>
          </p:cNvPr>
          <p:cNvCxnSpPr>
            <a:cxnSpLocks/>
          </p:cNvCxnSpPr>
          <p:nvPr/>
        </p:nvCxnSpPr>
        <p:spPr>
          <a:xfrm>
            <a:off x="4213783" y="3601039"/>
            <a:ext cx="0" cy="114064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013EA-B645-53B7-6E4F-5D2E866E86ED}"/>
              </a:ext>
            </a:extLst>
          </p:cNvPr>
          <p:cNvCxnSpPr/>
          <p:nvPr/>
        </p:nvCxnSpPr>
        <p:spPr>
          <a:xfrm flipV="1">
            <a:off x="4223211" y="4147795"/>
            <a:ext cx="0" cy="20456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1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E1D541F-D691-8B64-A39D-12DB4F296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871"/>
            <a:ext cx="12192000" cy="402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563CD1C4-1DC3-7090-71AD-F8FE62FA2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0"/>
            <a:ext cx="11430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576</Words>
  <Application>Microsoft Office PowerPoint</Application>
  <PresentationFormat>Widescreen</PresentationFormat>
  <Paragraphs>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LMRoman10-Regular-Identity-H</vt:lpstr>
      <vt:lpstr>Office Theme</vt:lpstr>
      <vt:lpstr>Spring Committee Meeting Current Continuity in Auroral System Science: A 3D Modelling Approach to Current Closure in Non-Sheetlike Auroral Arcs</vt:lpstr>
      <vt:lpstr>Thesis Statement</vt:lpstr>
      <vt:lpstr>Progress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math slide</vt:lpstr>
      <vt:lpstr>PowerPoint Presentation</vt:lpstr>
      <vt:lpstr>PowerPoint Presentation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Committee Meeting Current Continuity in Auroral System Science: A 3D Modelling Approach to Current Closure in Non-Sheetlike Auroral Arcs</dc:title>
  <dc:creator>Jules Van Irsel</dc:creator>
  <cp:lastModifiedBy>Jules Van Irsel</cp:lastModifiedBy>
  <cp:revision>13</cp:revision>
  <dcterms:created xsi:type="dcterms:W3CDTF">2023-04-26T18:33:43Z</dcterms:created>
  <dcterms:modified xsi:type="dcterms:W3CDTF">2023-04-27T13:54:36Z</dcterms:modified>
</cp:coreProperties>
</file>